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handoutMasterIdLst>
    <p:handoutMasterId r:id="rId120"/>
  </p:handoutMasterIdLst>
  <p:sldIdLst>
    <p:sldId id="256" r:id="rId3"/>
    <p:sldId id="272" r:id="rId4"/>
    <p:sldId id="488" r:id="rId5"/>
    <p:sldId id="257" r:id="rId6"/>
    <p:sldId id="258" r:id="rId7"/>
    <p:sldId id="259" r:id="rId8"/>
    <p:sldId id="260" r:id="rId9"/>
    <p:sldId id="287" r:id="rId10"/>
    <p:sldId id="733" r:id="rId11"/>
    <p:sldId id="734" r:id="rId12"/>
    <p:sldId id="486" r:id="rId13"/>
    <p:sldId id="485" r:id="rId14"/>
    <p:sldId id="487" r:id="rId15"/>
    <p:sldId id="489" r:id="rId16"/>
    <p:sldId id="271" r:id="rId17"/>
    <p:sldId id="298" r:id="rId18"/>
    <p:sldId id="270" r:id="rId19"/>
    <p:sldId id="273" r:id="rId20"/>
    <p:sldId id="274" r:id="rId21"/>
    <p:sldId id="275" r:id="rId22"/>
    <p:sldId id="296" r:id="rId23"/>
    <p:sldId id="451" r:id="rId24"/>
    <p:sldId id="452" r:id="rId25"/>
    <p:sldId id="594" r:id="rId26"/>
    <p:sldId id="366" r:id="rId27"/>
    <p:sldId id="276" r:id="rId28"/>
    <p:sldId id="278" r:id="rId30"/>
    <p:sldId id="364" r:id="rId31"/>
    <p:sldId id="280" r:id="rId32"/>
    <p:sldId id="735" r:id="rId33"/>
    <p:sldId id="736" r:id="rId34"/>
    <p:sldId id="403" r:id="rId35"/>
    <p:sldId id="437" r:id="rId36"/>
    <p:sldId id="404" r:id="rId37"/>
    <p:sldId id="405" r:id="rId38"/>
    <p:sldId id="332" r:id="rId39"/>
    <p:sldId id="333" r:id="rId40"/>
    <p:sldId id="334" r:id="rId41"/>
    <p:sldId id="335" r:id="rId42"/>
    <p:sldId id="336" r:id="rId43"/>
    <p:sldId id="728" r:id="rId44"/>
    <p:sldId id="729" r:id="rId45"/>
    <p:sldId id="730" r:id="rId46"/>
    <p:sldId id="731" r:id="rId47"/>
    <p:sldId id="732" r:id="rId48"/>
    <p:sldId id="453" r:id="rId49"/>
    <p:sldId id="454" r:id="rId50"/>
    <p:sldId id="455" r:id="rId51"/>
    <p:sldId id="456" r:id="rId52"/>
    <p:sldId id="457" r:id="rId53"/>
    <p:sldId id="458" r:id="rId54"/>
    <p:sldId id="459" r:id="rId55"/>
    <p:sldId id="460" r:id="rId56"/>
    <p:sldId id="461" r:id="rId57"/>
    <p:sldId id="469" r:id="rId58"/>
    <p:sldId id="470" r:id="rId59"/>
    <p:sldId id="471" r:id="rId60"/>
    <p:sldId id="472" r:id="rId61"/>
    <p:sldId id="473" r:id="rId62"/>
    <p:sldId id="474" r:id="rId63"/>
    <p:sldId id="475" r:id="rId64"/>
    <p:sldId id="478" r:id="rId65"/>
    <p:sldId id="476" r:id="rId66"/>
    <p:sldId id="477" r:id="rId67"/>
    <p:sldId id="479" r:id="rId68"/>
    <p:sldId id="480" r:id="rId69"/>
    <p:sldId id="481" r:id="rId70"/>
    <p:sldId id="597" r:id="rId71"/>
    <p:sldId id="482" r:id="rId72"/>
    <p:sldId id="483" r:id="rId73"/>
    <p:sldId id="598" r:id="rId74"/>
    <p:sldId id="484" r:id="rId75"/>
    <p:sldId id="678" r:id="rId76"/>
    <p:sldId id="679" r:id="rId77"/>
    <p:sldId id="323" r:id="rId78"/>
    <p:sldId id="324" r:id="rId79"/>
    <p:sldId id="325" r:id="rId80"/>
    <p:sldId id="326" r:id="rId81"/>
    <p:sldId id="327" r:id="rId82"/>
    <p:sldId id="328" r:id="rId83"/>
    <p:sldId id="329" r:id="rId84"/>
    <p:sldId id="330" r:id="rId85"/>
    <p:sldId id="331" r:id="rId86"/>
    <p:sldId id="337" r:id="rId87"/>
    <p:sldId id="299" r:id="rId88"/>
    <p:sldId id="283" r:id="rId89"/>
    <p:sldId id="297" r:id="rId90"/>
    <p:sldId id="303" r:id="rId91"/>
    <p:sldId id="304" r:id="rId92"/>
    <p:sldId id="339" r:id="rId93"/>
    <p:sldId id="340" r:id="rId94"/>
    <p:sldId id="358" r:id="rId95"/>
    <p:sldId id="359" r:id="rId96"/>
    <p:sldId id="338" r:id="rId97"/>
    <p:sldId id="367" r:id="rId98"/>
    <p:sldId id="368" r:id="rId99"/>
    <p:sldId id="599" r:id="rId100"/>
    <p:sldId id="600" r:id="rId101"/>
    <p:sldId id="601" r:id="rId102"/>
    <p:sldId id="602" r:id="rId103"/>
    <p:sldId id="579" r:id="rId104"/>
    <p:sldId id="369" r:id="rId105"/>
    <p:sldId id="580" r:id="rId106"/>
    <p:sldId id="582" r:id="rId107"/>
    <p:sldId id="581" r:id="rId108"/>
    <p:sldId id="370" r:id="rId109"/>
    <p:sldId id="284" r:id="rId110"/>
    <p:sldId id="490" r:id="rId111"/>
    <p:sldId id="491" r:id="rId112"/>
    <p:sldId id="721" r:id="rId113"/>
    <p:sldId id="492" r:id="rId114"/>
    <p:sldId id="494" r:id="rId115"/>
    <p:sldId id="285" r:id="rId116"/>
    <p:sldId id="493" r:id="rId117"/>
    <p:sldId id="577" r:id="rId118"/>
    <p:sldId id="578" r:id="rId1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4" Type="http://schemas.openxmlformats.org/officeDocument/2006/relationships/commentAuthors" Target="commentAuthors.xml"/><Relationship Id="rId123" Type="http://schemas.openxmlformats.org/officeDocument/2006/relationships/tableStyles" Target="tableStyles.xml"/><Relationship Id="rId122" Type="http://schemas.openxmlformats.org/officeDocument/2006/relationships/viewProps" Target="viewProps.xml"/><Relationship Id="rId121" Type="http://schemas.openxmlformats.org/officeDocument/2006/relationships/presProps" Target="presProps.xml"/><Relationship Id="rId120" Type="http://schemas.openxmlformats.org/officeDocument/2006/relationships/handoutMaster" Target="handoutMasters/handoutMaster1.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53.png"/><Relationship Id="rId1" Type="http://schemas.openxmlformats.org/officeDocument/2006/relationships/image" Target="../media/image152.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1.png"/><Relationship Id="rId1" Type="http://schemas.openxmlformats.org/officeDocument/2006/relationships/image" Target="../media/image160.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image" Target="../media/image17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9.png"/><Relationship Id="rId1" Type="http://schemas.openxmlformats.org/officeDocument/2006/relationships/image" Target="../media/image178.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9.png"/><Relationship Id="rId1"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100.png"/></Relationships>
</file>

<file path=ppt/slides/_rels/slide7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9.png"/><Relationship Id="rId1"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5.png"/><Relationship Id="rId1" Type="http://schemas.openxmlformats.org/officeDocument/2006/relationships/image" Target="../media/image11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8.png"/><Relationship Id="rId1" Type="http://schemas.openxmlformats.org/officeDocument/2006/relationships/image" Target="../media/image12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2.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31.png"/><Relationship Id="rId1" Type="http://schemas.openxmlformats.org/officeDocument/2006/relationships/image" Target="../media/image1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29.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29.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29.png"/></Relationships>
</file>

<file path=ppt/slides/_rels/slide9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29.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详见</a:t>
            </a:r>
            <a:r>
              <a:rPr lang="en-US" altLang="zh-CN"/>
              <a:t> https://www.bilibili.com/video/BV1fa411r7zp </a:t>
            </a:r>
            <a:r>
              <a:rPr lang="zh-CN" altLang="en-US"/>
              <a:t>的</a:t>
            </a:r>
            <a:r>
              <a:rPr lang="en-US" altLang="zh-CN"/>
              <a:t> 1:18:48</a:t>
            </a:r>
            <a:endParaRPr lang="en-US" altLang="zh-CN"/>
          </a:p>
        </p:txBody>
      </p:sp>
      <p:pic>
        <p:nvPicPr>
          <p:cNvPr id="5" name="Content Placeholder 4"/>
          <p:cNvPicPr>
            <a:picLocks noChangeAspect="1"/>
          </p:cNvPicPr>
          <p:nvPr>
            <p:ph idx="1"/>
          </p:nvPr>
        </p:nvPicPr>
        <p:blipFill>
          <a:blip r:embed="rId1"/>
          <a:stretch>
            <a:fillRect/>
          </a:stretch>
        </p:blipFill>
        <p:spPr>
          <a:xfrm>
            <a:off x="1405890" y="1825625"/>
            <a:ext cx="8997950"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重新认识改进的并行缩并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a:t>
            </a:r>
            <a:r>
              <a:rPr lang="zh-CN" altLang="en-US">
                <a:sym typeface="+mn-ea"/>
              </a:rPr>
              <a:t>”</a:t>
            </a:r>
            <a:r>
              <a:rPr lang="zh-CN" altLang="en-US"/>
              <a:t>，也是一种分治法的思想：大问题一分为二变成小问题，分派到各个</a:t>
            </a:r>
            <a:r>
              <a:rPr lang="en-US" altLang="zh-CN"/>
              <a:t>CPU</a:t>
            </a:r>
            <a:r>
              <a:rPr lang="zh-CN" altLang="en-US"/>
              <a:t>核心上，问题足够小时直接串行求解。</a:t>
            </a:r>
            <a:endParaRPr lang="zh-CN" altLang="en-US"/>
          </a:p>
          <a:p>
            <a:r>
              <a:rPr lang="zh-CN" altLang="en-US"/>
              <a:t>他也可以通过</a:t>
            </a:r>
            <a:r>
              <a:rPr lang="en-US" altLang="zh-CN"/>
              <a:t> parallel_invoke </a:t>
            </a:r>
            <a:r>
              <a:rPr lang="zh-CN" altLang="en-US"/>
              <a:t>分治来实现：</a:t>
            </a:r>
            <a:endParaRPr lang="en-US" altLang="zh-CN"/>
          </a:p>
        </p:txBody>
      </p:sp>
      <p:pic>
        <p:nvPicPr>
          <p:cNvPr id="5" name="Content Placeholder 4"/>
          <p:cNvPicPr>
            <a:picLocks noChangeAspect="1"/>
          </p:cNvPicPr>
          <p:nvPr>
            <p:ph sz="half" idx="2"/>
          </p:nvPr>
        </p:nvPicPr>
        <p:blipFill>
          <a:blip r:embed="rId1"/>
          <a:stretch>
            <a:fillRect/>
          </a:stretch>
        </p:blipFill>
        <p:spPr>
          <a:xfrm>
            <a:off x="6657340" y="946150"/>
            <a:ext cx="4025900" cy="553339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保证每次运行结果一致：</a:t>
            </a:r>
            <a:r>
              <a:rPr lang="en-US" altLang="zh-CN"/>
              <a:t>parallel_deterministic_reduce</a:t>
            </a:r>
            <a:endParaRPr lang="en-US" altLang="zh-CN"/>
          </a:p>
        </p:txBody>
      </p:sp>
      <p:pic>
        <p:nvPicPr>
          <p:cNvPr id="4" name="Content Placeholder 3"/>
          <p:cNvPicPr>
            <a:picLocks noChangeAspect="1"/>
          </p:cNvPicPr>
          <p:nvPr>
            <p:ph idx="1"/>
          </p:nvPr>
        </p:nvPicPr>
        <p:blipFill>
          <a:blip r:embed="rId1"/>
          <a:stretch>
            <a:fillRect/>
          </a:stretch>
        </p:blipFill>
        <p:spPr>
          <a:xfrm>
            <a:off x="1416050" y="1825625"/>
            <a:ext cx="897826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并行缩并的额外好处：能避免浮点误差，例如求平均值</a:t>
            </a:r>
            <a:endParaRPr lang="zh-CN" altLang="en-US"/>
          </a:p>
        </p:txBody>
      </p:sp>
      <p:pic>
        <p:nvPicPr>
          <p:cNvPr id="4" name="Content Placeholder 3"/>
          <p:cNvPicPr>
            <a:picLocks noChangeAspect="1"/>
          </p:cNvPicPr>
          <p:nvPr>
            <p:ph idx="1"/>
          </p:nvPr>
        </p:nvPicPr>
        <p:blipFill>
          <a:blip r:embed="rId1"/>
          <a:stretch>
            <a:fillRect/>
          </a:stretch>
        </p:blipFill>
        <p:spPr>
          <a:xfrm>
            <a:off x="3213735" y="1825625"/>
            <a:ext cx="5382260" cy="4351655"/>
          </a:xfrm>
          <a:prstGeom prst="rect">
            <a:avLst/>
          </a:prstGeom>
        </p:spPr>
      </p:pic>
      <p:pic>
        <p:nvPicPr>
          <p:cNvPr id="5" name="Picture 4"/>
          <p:cNvPicPr>
            <a:picLocks noChangeAspect="1"/>
          </p:cNvPicPr>
          <p:nvPr/>
        </p:nvPicPr>
        <p:blipFill>
          <a:blip r:embed="rId2"/>
          <a:stretch>
            <a:fillRect/>
          </a:stretch>
        </p:blipFill>
        <p:spPr>
          <a:xfrm>
            <a:off x="10066655" y="3526790"/>
            <a:ext cx="906145" cy="129032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更专业的性能测试框架：</a:t>
            </a:r>
            <a:r>
              <a:rPr lang="en-US" altLang="zh-CN"/>
              <a:t>Google benchmark</a:t>
            </a:r>
            <a:endParaRPr lang="en-US" altLang="zh-CN"/>
          </a:p>
        </p:txBody>
      </p:sp>
      <p:sp>
        <p:nvSpPr>
          <p:cNvPr id="6" name="Content Placeholder 5"/>
          <p:cNvSpPr/>
          <p:nvPr>
            <p:ph sz="half" idx="1"/>
          </p:nvPr>
        </p:nvSpPr>
        <p:spPr/>
        <p:txBody>
          <a:bodyPr/>
          <a:p>
            <a:r>
              <a:rPr lang="zh-CN" altLang="en-US"/>
              <a:t>手动计算时间差有点太硬核了，而且只运行一次的结果可能不准确，最好是多次运行取平均值才行。</a:t>
            </a:r>
            <a:endParaRPr lang="zh-CN" altLang="en-US"/>
          </a:p>
          <a:p>
            <a:r>
              <a:rPr lang="zh-CN" altLang="en-US"/>
              <a:t>因此可以利用谷歌提供的这个框架。</a:t>
            </a:r>
            <a:endParaRPr lang="zh-CN" altLang="en-US"/>
          </a:p>
          <a:p>
            <a:r>
              <a:rPr lang="zh-CN" altLang="en-US"/>
              <a:t>只需将你要测试的代码放在他的</a:t>
            </a:r>
            <a:endParaRPr lang="zh-CN" altLang="en-US"/>
          </a:p>
          <a:p>
            <a:r>
              <a:rPr lang="en-US" altLang="zh-CN"/>
              <a:t>for (auto _: bm)</a:t>
            </a:r>
            <a:endParaRPr lang="en-US" altLang="zh-CN"/>
          </a:p>
          <a:p>
            <a:r>
              <a:rPr lang="zh-CN" altLang="en-US"/>
              <a:t>里面即可。他会自动决定要重复多少次，保证结果是准确的，同时不浪费太多时间。</a:t>
            </a:r>
            <a:endParaRPr lang="en-US" altLang="zh-CN"/>
          </a:p>
        </p:txBody>
      </p:sp>
      <p:pic>
        <p:nvPicPr>
          <p:cNvPr id="7" name="Content Placeholder 3"/>
          <p:cNvPicPr>
            <a:picLocks noChangeAspect="1"/>
          </p:cNvPicPr>
          <p:nvPr>
            <p:ph sz="half" idx="2"/>
          </p:nvPr>
        </p:nvPicPr>
        <p:blipFill>
          <a:blip r:embed="rId1"/>
          <a:stretch>
            <a:fillRect/>
          </a:stretch>
        </p:blipFill>
        <p:spPr>
          <a:xfrm>
            <a:off x="7369810" y="420370"/>
            <a:ext cx="4267200" cy="60534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运行结果</a:t>
            </a:r>
            <a:endParaRPr lang="zh-CN" altLang="en-US"/>
          </a:p>
        </p:txBody>
      </p:sp>
      <p:pic>
        <p:nvPicPr>
          <p:cNvPr id="6" name="Content Placeholder 5"/>
          <p:cNvPicPr>
            <a:picLocks noChangeAspect="1"/>
          </p:cNvPicPr>
          <p:nvPr>
            <p:ph idx="1"/>
          </p:nvPr>
        </p:nvPicPr>
        <p:blipFill>
          <a:blip r:embed="rId1"/>
          <a:stretch>
            <a:fillRect/>
          </a:stretch>
        </p:blipFill>
        <p:spPr>
          <a:xfrm>
            <a:off x="647700" y="2273935"/>
            <a:ext cx="10515600" cy="3453765"/>
          </a:xfrm>
          <a:prstGeom prst="rect">
            <a:avLst/>
          </a:prstGeom>
        </p:spPr>
      </p:pic>
      <p:sp>
        <p:nvSpPr>
          <p:cNvPr id="8" name="Text Box 7"/>
          <p:cNvSpPr txBox="1"/>
          <p:nvPr/>
        </p:nvSpPr>
        <p:spPr>
          <a:xfrm>
            <a:off x="2793365" y="1068705"/>
            <a:ext cx="6089015" cy="922020"/>
          </a:xfrm>
          <a:prstGeom prst="rect">
            <a:avLst/>
          </a:prstGeom>
          <a:noFill/>
        </p:spPr>
        <p:txBody>
          <a:bodyPr wrap="square" rtlCol="0">
            <a:spAutoFit/>
          </a:bodyPr>
          <a:p>
            <a:r>
              <a:rPr lang="zh-CN" altLang="en-US"/>
              <a:t>刚才的</a:t>
            </a:r>
            <a:r>
              <a:rPr lang="en-US" altLang="zh-CN"/>
              <a:t> BENCHMARK_MAIN </a:t>
            </a:r>
            <a:r>
              <a:rPr lang="zh-CN" altLang="en-US"/>
              <a:t>自动生成了一个</a:t>
            </a:r>
            <a:r>
              <a:rPr lang="en-US" altLang="zh-CN"/>
              <a:t> main </a:t>
            </a:r>
            <a:r>
              <a:rPr lang="zh-CN" altLang="en-US"/>
              <a:t>函数，从而生成一个可执行文件供你运行。运行后会得到测试的结果打印在终端上。</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命令行参数</a:t>
            </a:r>
            <a:endParaRPr lang="zh-CN" altLang="en-US"/>
          </a:p>
        </p:txBody>
      </p:sp>
      <p:pic>
        <p:nvPicPr>
          <p:cNvPr id="4" name="Content Placeholder 3"/>
          <p:cNvPicPr>
            <a:picLocks noChangeAspect="1"/>
          </p:cNvPicPr>
          <p:nvPr>
            <p:ph idx="1"/>
          </p:nvPr>
        </p:nvPicPr>
        <p:blipFill>
          <a:blip r:embed="rId1"/>
          <a:stretch>
            <a:fillRect/>
          </a:stretch>
        </p:blipFill>
        <p:spPr>
          <a:xfrm>
            <a:off x="804545" y="1899285"/>
            <a:ext cx="10515600" cy="2431415"/>
          </a:xfrm>
          <a:prstGeom prst="rect">
            <a:avLst/>
          </a:prstGeom>
        </p:spPr>
      </p:pic>
      <p:sp>
        <p:nvSpPr>
          <p:cNvPr id="5" name="Text Box 4"/>
          <p:cNvSpPr txBox="1"/>
          <p:nvPr/>
        </p:nvSpPr>
        <p:spPr>
          <a:xfrm>
            <a:off x="871855" y="1530985"/>
            <a:ext cx="9822180" cy="368300"/>
          </a:xfrm>
          <a:prstGeom prst="rect">
            <a:avLst/>
          </a:prstGeom>
          <a:noFill/>
        </p:spPr>
        <p:txBody>
          <a:bodyPr wrap="none" rtlCol="0" anchor="t">
            <a:spAutoFit/>
          </a:bodyPr>
          <a:p>
            <a:r>
              <a:rPr lang="zh-CN" altLang="en-US"/>
              <a:t>他还接受一些命令行参数来控制测试的输出格式为</a:t>
            </a:r>
            <a:r>
              <a:rPr lang="en-US" altLang="zh-CN"/>
              <a:t> csv </a:t>
            </a:r>
            <a:r>
              <a:rPr lang="zh-CN" altLang="en-US"/>
              <a:t>等等，你可以调用</a:t>
            </a:r>
            <a:r>
              <a:rPr lang="en-US" altLang="zh-CN"/>
              <a:t> --help </a:t>
            </a:r>
            <a:r>
              <a:rPr lang="zh-CN" altLang="en-US"/>
              <a:t>查看更多用法。</a:t>
            </a:r>
            <a:endParaRPr lang="zh-CN" altLang="en-US"/>
          </a:p>
        </p:txBody>
      </p:sp>
      <p:pic>
        <p:nvPicPr>
          <p:cNvPr id="6" name="Picture 5"/>
          <p:cNvPicPr>
            <a:picLocks noChangeAspect="1"/>
          </p:cNvPicPr>
          <p:nvPr/>
        </p:nvPicPr>
        <p:blipFill>
          <a:blip r:embed="rId2"/>
          <a:stretch>
            <a:fillRect/>
          </a:stretch>
        </p:blipFill>
        <p:spPr>
          <a:xfrm>
            <a:off x="2145665" y="4448175"/>
            <a:ext cx="8070850" cy="23495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中使用：</a:t>
            </a:r>
            <a:r>
              <a:rPr lang="en-US" altLang="zh-CN"/>
              <a:t>find_package</a:t>
            </a:r>
            <a:endParaRPr lang="en-US" altLang="zh-CN"/>
          </a:p>
        </p:txBody>
      </p:sp>
      <p:pic>
        <p:nvPicPr>
          <p:cNvPr id="4" name="Content Placeholder 3"/>
          <p:cNvPicPr>
            <a:picLocks noChangeAspect="1"/>
          </p:cNvPicPr>
          <p:nvPr>
            <p:ph idx="1"/>
          </p:nvPr>
        </p:nvPicPr>
        <p:blipFill>
          <a:blip r:embed="rId1"/>
          <a:stretch>
            <a:fillRect/>
          </a:stretch>
        </p:blipFill>
        <p:spPr>
          <a:xfrm>
            <a:off x="2785745" y="1981835"/>
            <a:ext cx="6238875" cy="40386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CMake </a:t>
            </a:r>
            <a:r>
              <a:rPr lang="zh-CN" altLang="en-US"/>
              <a:t>中使用：作为子模块</a:t>
            </a:r>
            <a:endParaRPr lang="zh-CN" altLang="en-US"/>
          </a:p>
        </p:txBody>
      </p:sp>
      <p:pic>
        <p:nvPicPr>
          <p:cNvPr id="4" name="Content Placeholder 3"/>
          <p:cNvPicPr>
            <a:picLocks noChangeAspect="1"/>
          </p:cNvPicPr>
          <p:nvPr>
            <p:ph idx="1"/>
          </p:nvPr>
        </p:nvPicPr>
        <p:blipFill>
          <a:blip r:embed="rId1"/>
          <a:stretch>
            <a:fillRect/>
          </a:stretch>
        </p:blipFill>
        <p:spPr>
          <a:xfrm>
            <a:off x="647700" y="2162175"/>
            <a:ext cx="10515600" cy="2011680"/>
          </a:xfrm>
          <a:prstGeom prst="rect">
            <a:avLst/>
          </a:prstGeom>
        </p:spPr>
      </p:pic>
      <p:pic>
        <p:nvPicPr>
          <p:cNvPr id="5" name="Picture 4"/>
          <p:cNvPicPr>
            <a:picLocks noChangeAspect="1"/>
          </p:cNvPicPr>
          <p:nvPr/>
        </p:nvPicPr>
        <p:blipFill>
          <a:blip r:embed="rId2"/>
          <a:stretch>
            <a:fillRect/>
          </a:stretch>
        </p:blipFill>
        <p:spPr>
          <a:xfrm>
            <a:off x="2615565" y="4629150"/>
            <a:ext cx="7496175" cy="704850"/>
          </a:xfrm>
          <a:prstGeom prst="rect">
            <a:avLst/>
          </a:prstGeom>
        </p:spPr>
      </p:pic>
      <p:sp>
        <p:nvSpPr>
          <p:cNvPr id="6" name="Text Box 5"/>
          <p:cNvSpPr txBox="1"/>
          <p:nvPr/>
        </p:nvSpPr>
        <p:spPr>
          <a:xfrm>
            <a:off x="810895" y="5569585"/>
            <a:ext cx="11238230" cy="1198880"/>
          </a:xfrm>
          <a:prstGeom prst="rect">
            <a:avLst/>
          </a:prstGeom>
          <a:noFill/>
        </p:spPr>
        <p:txBody>
          <a:bodyPr wrap="square" rtlCol="0">
            <a:spAutoFit/>
          </a:bodyPr>
          <a:p>
            <a:r>
              <a:rPr lang="zh-CN" altLang="en-US"/>
              <a:t>这个什么“勾勾</a:t>
            </a:r>
            <a:r>
              <a:rPr lang="zh-CN" altLang="en-US">
                <a:sym typeface="+mn-ea"/>
              </a:rPr>
              <a:t>”</a:t>
            </a:r>
            <a:r>
              <a:rPr lang="zh-CN" altLang="en-US"/>
              <a:t>公司非要默认开启</a:t>
            </a:r>
            <a:r>
              <a:rPr lang="en-US" altLang="zh-CN"/>
              <a:t>tests</a:t>
            </a:r>
            <a:r>
              <a:rPr lang="zh-CN" altLang="en-US"/>
              <a:t>，导致需要去寻找</a:t>
            </a:r>
            <a:r>
              <a:rPr lang="en-US" altLang="zh-CN"/>
              <a:t>googletest</a:t>
            </a:r>
            <a:r>
              <a:rPr lang="zh-CN" altLang="en-US"/>
              <a:t>，妨碍了我们作为子模块使用。</a:t>
            </a:r>
            <a:endParaRPr lang="zh-CN" altLang="en-US"/>
          </a:p>
          <a:p>
            <a:r>
              <a:rPr lang="zh-CN" altLang="en-US"/>
              <a:t>小彭老师单方面宣布：一切默认开启</a:t>
            </a:r>
            <a:r>
              <a:rPr lang="en-US" altLang="zh-CN"/>
              <a:t>tests</a:t>
            </a:r>
            <a:r>
              <a:rPr lang="zh-CN" altLang="en-US"/>
              <a:t>，</a:t>
            </a:r>
            <a:r>
              <a:rPr lang="en-US" altLang="zh-CN"/>
              <a:t>docs</a:t>
            </a:r>
            <a:r>
              <a:rPr lang="zh-CN" altLang="en-US"/>
              <a:t>构建目标的</a:t>
            </a:r>
            <a:r>
              <a:rPr lang="en-US" altLang="zh-CN"/>
              <a:t>cmake</a:t>
            </a:r>
            <a:r>
              <a:rPr lang="zh-CN" altLang="en-US"/>
              <a:t>项目，有病啊！</a:t>
            </a:r>
            <a:endParaRPr lang="zh-CN" altLang="en-US"/>
          </a:p>
          <a:p>
            <a:r>
              <a:rPr lang="zh-CN" altLang="en-US"/>
              <a:t>你妨碍别人作为子模块用你的项目。没错说的就是你</a:t>
            </a:r>
            <a:r>
              <a:rPr lang="en-US" altLang="zh-CN"/>
              <a:t> OpenSim</a:t>
            </a:r>
            <a:r>
              <a:rPr lang="zh-CN" altLang="en-US"/>
              <a:t>，张心欣</a:t>
            </a:r>
            <a:r>
              <a:rPr lang="zh-CN" altLang="en-US">
                <a:sym typeface="+mn-ea"/>
              </a:rPr>
              <a:t>当时浪费好多时间</a:t>
            </a:r>
            <a:r>
              <a:rPr lang="zh-CN" altLang="en-US"/>
              <a:t>伺候这个沙雕库。</a:t>
            </a:r>
            <a:endParaRPr lang="zh-CN" altLang="en-US"/>
          </a:p>
          <a:p>
            <a:r>
              <a:rPr lang="zh-CN" altLang="en-US"/>
              <a:t>还要指定一个环境变量</a:t>
            </a:r>
            <a:r>
              <a:rPr lang="en-US" altLang="zh-CN"/>
              <a:t> SIMBODY_HOME </a:t>
            </a:r>
            <a:r>
              <a:rPr lang="zh-CN" altLang="en-US"/>
              <a:t>指向他的依赖项</a:t>
            </a:r>
            <a:r>
              <a:rPr lang="en-US" altLang="zh-CN"/>
              <a:t> SimBody </a:t>
            </a:r>
            <a:r>
              <a:rPr lang="zh-CN" altLang="en-US"/>
              <a:t>的源码路径，这么</a:t>
            </a:r>
            <a:r>
              <a:rPr lang="en-US" altLang="zh-CN"/>
              <a:t> dedicated </a:t>
            </a:r>
            <a:r>
              <a:rPr lang="zh-CN" altLang="en-US"/>
              <a:t>让人咋用？</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来分配任务：当一个线程</a:t>
            </a:r>
            <a:r>
              <a:rPr lang="en-US" altLang="zh-CN"/>
              <a:t> t1 </a:t>
            </a:r>
            <a:r>
              <a:rPr lang="zh-CN" altLang="en-US"/>
              <a:t>做完自己队列里全部的工作时，会从另一个工作中线程</a:t>
            </a:r>
            <a:r>
              <a:rPr lang="en-US" altLang="zh-CN"/>
              <a:t> t2 </a:t>
            </a:r>
            <a:r>
              <a:rPr lang="zh-CN" altLang="en-US"/>
              <a:t>的队列里取出任务，以免</a:t>
            </a:r>
            <a:r>
              <a:rPr lang="en-US" altLang="zh-CN"/>
              <a:t> t1 </a:t>
            </a:r>
            <a:r>
              <a:rPr lang="zh-CN" altLang="en-US"/>
              <a:t>闲置浪费时间。</a:t>
            </a:r>
            <a:endParaRPr lang="zh-CN" altLang="en-US"/>
          </a:p>
          <a:p>
            <a:r>
              <a:rPr lang="zh-CN" altLang="en-US"/>
              <a:t>因此内部</a:t>
            </a:r>
            <a:r>
              <a:rPr lang="en-US" altLang="zh-CN"/>
              <a:t> for </a:t>
            </a:r>
            <a:r>
              <a:rPr lang="zh-CN" altLang="en-US"/>
              <a:t>循环有可能“窃取</a:t>
            </a:r>
            <a:r>
              <a:rPr lang="zh-CN" altLang="en-US">
                <a:sym typeface="+mn-ea"/>
              </a:rPr>
              <a:t>”到另一个外部</a:t>
            </a:r>
            <a:r>
              <a:rPr lang="en-US" altLang="zh-CN">
                <a:sym typeface="+mn-ea"/>
              </a:rPr>
              <a:t> for </a:t>
            </a:r>
            <a:r>
              <a:rPr lang="zh-CN" altLang="en-US">
                <a:sym typeface="+mn-ea"/>
              </a:rPr>
              <a:t>循环的任务，从而导致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隔离，禁止其内部的工作被窃取（推荐）</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64516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a:p>
            <a:r>
              <a:rPr lang="zh-CN" altLang="en-US">
                <a:sym typeface="+mn-ea"/>
              </a:rPr>
              <a:t>筛选出所有大于</a:t>
            </a:r>
            <a:r>
              <a:rPr lang="en-US" altLang="zh-CN">
                <a:sym typeface="+mn-ea"/>
              </a:rPr>
              <a:t> 0 </a:t>
            </a:r>
            <a:r>
              <a:rPr lang="zh-CN" altLang="en-US">
                <a:sym typeface="+mn-ea"/>
              </a:rPr>
              <a:t>的</a:t>
            </a:r>
            <a:r>
              <a:rPr lang="en-US" altLang="zh-CN">
                <a:sym typeface="+mn-ea"/>
              </a:rPr>
              <a:t> sin(i) </a:t>
            </a:r>
            <a:r>
              <a:rPr lang="zh-CN" altLang="en-US">
                <a:sym typeface="+mn-ea"/>
              </a:rPr>
              <a:t>值</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a:t>
            </a:r>
            <a:r>
              <a:rPr lang="en-US" altLang="zh-CN"/>
              <a:t> TBB</a:t>
            </a:r>
            <a:endParaRPr lang="en-US" altLang="zh-CN"/>
          </a:p>
        </p:txBody>
      </p:sp>
      <p:sp>
        <p:nvSpPr>
          <p:cNvPr id="6" name="Content Placeholder 5"/>
          <p:cNvSpPr/>
          <p:nvPr>
            <p:ph idx="1"/>
          </p:nvPr>
        </p:nvSpPr>
        <p:spPr/>
        <p:txBody>
          <a:bodyPr>
            <a:normAutofit lnSpcReduction="10000"/>
          </a:bodyPr>
          <a:p>
            <a:r>
              <a:rPr lang="en-US"/>
              <a:t>Ubuntu:</a:t>
            </a:r>
            <a:endParaRPr lang="en-US"/>
          </a:p>
          <a:p>
            <a:r>
              <a:rPr lang="en-US"/>
              <a:t>sudo apt-get install libtbb-dev</a:t>
            </a:r>
            <a:endParaRPr lang="en-US"/>
          </a:p>
          <a:p>
            <a:r>
              <a:rPr lang="en-US"/>
              <a:t>Arch Linux:</a:t>
            </a:r>
            <a:endParaRPr lang="en-US"/>
          </a:p>
          <a:p>
            <a:r>
              <a:rPr lang="en-US"/>
              <a:t>sudo pacman -S tbb</a:t>
            </a:r>
            <a:endParaRPr lang="en-US"/>
          </a:p>
          <a:p>
            <a:r>
              <a:rPr lang="en-US"/>
              <a:t>Windows:</a:t>
            </a:r>
            <a:endParaRPr lang="en-US"/>
          </a:p>
          <a:p>
            <a:r>
              <a:rPr lang="en-US"/>
              <a:t>.\vcpkg install tbb:x64-windows</a:t>
            </a:r>
            <a:endParaRPr lang="en-US"/>
          </a:p>
          <a:p>
            <a:r>
              <a:rPr lang="en-US">
                <a:sym typeface="+mn-ea"/>
              </a:rPr>
              <a:t>Mac OS:</a:t>
            </a:r>
            <a:endParaRPr lang="en-US"/>
          </a:p>
          <a:p>
            <a:r>
              <a:rPr lang="en-US">
                <a:sym typeface="+mn-ea"/>
              </a:rPr>
              <a:t>.\vcpkg install tbb:x64-macos</a:t>
            </a:r>
            <a:endParaRPr lang="en-US">
              <a:sym typeface="+mn-ea"/>
            </a:endParaRPr>
          </a:p>
          <a:p>
            <a:r>
              <a:rPr lang="en-US"/>
              <a:t>Other:</a:t>
            </a:r>
            <a:endParaRPr lang="en-US"/>
          </a:p>
          <a:p>
            <a:r>
              <a:rPr lang="zh-CN" altLang="en-US"/>
              <a:t>从源码构建安装，参考：https://blog.csdn.net/weixin_42973508/article/details/111681426</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
        <p:nvSpPr>
          <p:cNvPr id="6" name="Text Box 5"/>
          <p:cNvSpPr txBox="1"/>
          <p:nvPr/>
        </p:nvSpPr>
        <p:spPr>
          <a:xfrm>
            <a:off x="0" y="6489700"/>
            <a:ext cx="5525135" cy="368300"/>
          </a:xfrm>
          <a:prstGeom prst="rect">
            <a:avLst/>
          </a:prstGeom>
          <a:noFill/>
        </p:spPr>
        <p:txBody>
          <a:bodyPr wrap="square" rtlCol="0" anchor="t">
            <a:spAutoFit/>
          </a:bodyPr>
          <a:p>
            <a:r>
              <a:rPr lang="en-US"/>
              <a:t>https://www.zhihu.com/question/38857029</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12241</Words>
  <Application>WPS Presentation</Application>
  <PresentationFormat>宽屏</PresentationFormat>
  <Paragraphs>678</Paragraphs>
  <Slides>116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116</vt:i4>
      </vt:variant>
    </vt:vector>
  </HeadingPairs>
  <TitlesOfParts>
    <vt:vector size="131"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PowerPoint 演示文稿</vt:lpstr>
      <vt:lpstr>安装 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PowerPoint 演示文稿</vt:lpstr>
      <vt:lpstr>PowerPoint 演示文稿</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PowerPoint 演示文稿</vt:lpstr>
      <vt:lpstr>PowerPoint 演示文稿</vt:lpstr>
      <vt:lpstr>PowerPoint 演示文稿</vt:lpstr>
      <vt:lpstr>PowerPoint 演示文稿</vt:lpstr>
      <vt:lpstr>PowerPoint 演示文稿</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拆分为三个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205</cp:revision>
  <dcterms:created xsi:type="dcterms:W3CDTF">2022-01-15T05:56:25Z</dcterms:created>
  <dcterms:modified xsi:type="dcterms:W3CDTF">2022-01-15T05:56:25Z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